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2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9" r:id="rId17"/>
    <p:sldId id="275" r:id="rId18"/>
    <p:sldId id="278" r:id="rId19"/>
    <p:sldId id="277" r:id="rId20"/>
    <p:sldId id="280" r:id="rId21"/>
    <p:sldId id="281" r:id="rId22"/>
    <p:sldId id="288" r:id="rId23"/>
    <p:sldId id="282" r:id="rId24"/>
    <p:sldId id="283" r:id="rId25"/>
    <p:sldId id="284" r:id="rId26"/>
    <p:sldId id="290" r:id="rId27"/>
    <p:sldId id="285" r:id="rId28"/>
    <p:sldId id="286" r:id="rId29"/>
    <p:sldId id="287" r:id="rId30"/>
    <p:sldId id="289" r:id="rId3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170" autoAdjust="0"/>
    <p:restoredTop sz="92542" autoAdjust="0"/>
  </p:normalViewPr>
  <p:slideViewPr>
    <p:cSldViewPr>
      <p:cViewPr>
        <p:scale>
          <a:sx n="75" d="100"/>
          <a:sy n="75" d="100"/>
        </p:scale>
        <p:origin x="-996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667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F413C-F42A-4503-9253-83800F056F65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61E7F-7AC7-46DF-B899-FB3793C68EF4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1E7F-7AC7-46DF-B899-FB3793C68EF4}" type="slidenum">
              <a:rPr lang="id-ID" smtClean="0"/>
              <a:pPr/>
              <a:t>19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37818-48BE-4108-840E-3B8BFE735C18}" type="datetimeFigureOut">
              <a:rPr lang="id-ID" smtClean="0"/>
              <a:pPr/>
              <a:t>27/08/2014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9061A-DEAC-4F25-8AA0-D915741C46E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Pengenalan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Pertemuan 1 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8862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200400" y="6096000"/>
            <a:ext cx="312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b="1" u="sng" smtClean="0"/>
              <a:t>141112020 tidak ikut ujian </a:t>
            </a:r>
            <a:endParaRPr lang="id-ID" b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Solusi Masalah III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438400" y="3429000"/>
            <a:ext cx="4457700" cy="41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&amp; Solusi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8FA"/>
              </a:clrFrom>
              <a:clrTo>
                <a:srgbClr val="F7F8FA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096000" y="2209800"/>
            <a:ext cx="2751667" cy="2971800"/>
          </a:xfrm>
          <a:prstGeom prst="rect">
            <a:avLst/>
          </a:prstGeom>
          <a:noFill/>
        </p:spPr>
      </p:pic>
      <p:pic>
        <p:nvPicPr>
          <p:cNvPr id="20490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09800"/>
            <a:ext cx="2971800" cy="297180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48768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91200" y="4953000"/>
            <a:ext cx="335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581400" y="3124200"/>
            <a:ext cx="2362200" cy="1295400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abc.net.au/tv/lawrence/cube/img/Rubiks-Cube3-STEP4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11140" y="3583578"/>
            <a:ext cx="4242060" cy="2743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1200"/>
            <a:ext cx="7772400" cy="1470025"/>
          </a:xfrm>
        </p:spPr>
        <p:txBody>
          <a:bodyPr/>
          <a:lstStyle/>
          <a:p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6858000" y="22098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10" descr="http://upload.wikimedia.org/wikipedia/commons/thumb/a/ae/Rubik%27s_cube_scrambled.svg/500px-Rubik%27s_cube_scrambled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286000"/>
            <a:ext cx="1981200" cy="19812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41910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Masalah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10400" y="4267200"/>
            <a:ext cx="1592580" cy="542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Solusi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362200" y="2957069"/>
            <a:ext cx="4419600" cy="615315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LANGKAH – LANGKAH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dalam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MENYELESAIKAN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suatu 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MASALAH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BERHENTI JIKA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sudah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MENCAPAI SOLUSI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Langkah – langkah mesti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TERURUT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Menukar Isi Dalam Gelas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Masalah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Input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05400" y="3124200"/>
            <a:ext cx="2019300" cy="33909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Solusi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Output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8" descr="D:\Users\GrandCross\Desktop\Transparant Bahan Ajar\gela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0"/>
            <a:ext cx="2019300" cy="33909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10743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  <a:endParaRPr lang="id-ID" sz="9600"/>
          </a:p>
        </p:txBody>
      </p:sp>
      <p:sp>
        <p:nvSpPr>
          <p:cNvPr id="7" name="Rectangle 6"/>
          <p:cNvSpPr/>
          <p:nvPr/>
        </p:nvSpPr>
        <p:spPr>
          <a:xfrm>
            <a:off x="5638800" y="1752600"/>
            <a:ext cx="10054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96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  <a:endParaRPr lang="id-ID" sz="9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: Algoritma </a:t>
            </a:r>
            <a:r>
              <a:rPr lang="id-ID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Proses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2400" y="1676400"/>
            <a:ext cx="5029200" cy="2971800"/>
            <a:chOff x="228600" y="1600200"/>
            <a:chExt cx="8686800" cy="4687771"/>
          </a:xfrm>
        </p:grpSpPr>
        <p:pic>
          <p:nvPicPr>
            <p:cNvPr id="1032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8600" y="2895600"/>
              <a:ext cx="2019300" cy="3390900"/>
            </a:xfrm>
            <a:prstGeom prst="rect">
              <a:avLst/>
            </a:prstGeom>
            <a:noFill/>
          </p:spPr>
        </p:pic>
        <p:pic>
          <p:nvPicPr>
            <p:cNvPr id="14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200400" y="2895600"/>
              <a:ext cx="2019300" cy="3390900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685800" y="1600200"/>
              <a:ext cx="1022250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44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10000" y="1600200"/>
              <a:ext cx="969643" cy="1213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44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4400"/>
            </a:p>
          </p:txBody>
        </p:sp>
        <p:pic>
          <p:nvPicPr>
            <p:cNvPr id="1033" name="Picture 9" descr="D:\Users\GrandCross\Desktop\Transparant Bahan Ajar\gelaskosong.png"/>
            <p:cNvPicPr>
              <a:picLocks noChangeAspect="1" noChangeArrowheads="1"/>
            </p:cNvPicPr>
            <p:nvPr/>
          </p:nvPicPr>
          <p:blipFill>
            <a:blip r:embed="rId4" cstate="print"/>
            <a:srcRect t="6529"/>
            <a:stretch>
              <a:fillRect/>
            </a:stretch>
          </p:blipFill>
          <p:spPr bwMode="auto">
            <a:xfrm>
              <a:off x="5943600" y="2514600"/>
              <a:ext cx="2971800" cy="3773371"/>
            </a:xfrm>
            <a:prstGeom prst="rect">
              <a:avLst/>
            </a:prstGeom>
            <a:noFill/>
          </p:spPr>
        </p:pic>
      </p:grpSp>
      <p:sp>
        <p:nvSpPr>
          <p:cNvPr id="18" name="Rectangle 17"/>
          <p:cNvSpPr/>
          <p:nvPr/>
        </p:nvSpPr>
        <p:spPr>
          <a:xfrm>
            <a:off x="4114800" y="1600200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4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</a:t>
            </a:r>
            <a:endParaRPr lang="id-ID" sz="4400"/>
          </a:p>
        </p:txBody>
      </p:sp>
      <p:sp>
        <p:nvSpPr>
          <p:cNvPr id="11" name="Rectangle 10"/>
          <p:cNvSpPr/>
          <p:nvPr/>
        </p:nvSpPr>
        <p:spPr>
          <a:xfrm>
            <a:off x="51816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D</a:t>
            </a:r>
            <a:r>
              <a:rPr lang="id-ID" sz="240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5800" y="51054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A </a:t>
            </a:r>
            <a:r>
              <a:rPr lang="id-ID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A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05400" y="3276600"/>
            <a:ext cx="38044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C</a:t>
            </a:r>
            <a:r>
              <a:rPr lang="id-ID" sz="240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B</a:t>
            </a:r>
          </a:p>
          <a:p>
            <a:pPr marL="914400" indent="-914400" algn="ctr">
              <a:buFont typeface="+mj-lt"/>
              <a:buAutoNum type="arabicPeriod"/>
            </a:pPr>
            <a:endParaRPr lang="id-ID" sz="24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1600" y="1524000"/>
            <a:ext cx="38044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/>
            <a:r>
              <a:rPr lang="id-ID" sz="240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Algoritma  B</a:t>
            </a:r>
            <a:r>
              <a:rPr lang="id-ID" sz="24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B ke C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A ke B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id-ID" sz="2400" smtClean="0">
                <a:latin typeface="Times New Roman" pitchFamily="18" charset="0"/>
                <a:cs typeface="Times New Roman" pitchFamily="18" charset="0"/>
              </a:rPr>
              <a:t>Pindahkan isi C ke A</a:t>
            </a:r>
            <a:endParaRPr lang="id-ID" sz="2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Pembahasan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algoritma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Mengapa diperlukan algoritma ?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itu program ?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peran program pada algoritma ?  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Kapan Algoritma Selesai &amp; Berhenti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2" descr="http://sburke.eu/blog/wp-content/uploads/2010/08/rubiks-cube-puzzle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8FAF9"/>
              </a:clrFrom>
              <a:clrTo>
                <a:srgbClr val="F8FAF9">
                  <a:alpha val="0"/>
                </a:srgbClr>
              </a:clrTo>
            </a:clrChange>
          </a:blip>
          <a:srcRect l="13675" t="3333" r="17949" b="6667"/>
          <a:stretch>
            <a:fillRect/>
          </a:stretch>
        </p:blipFill>
        <p:spPr bwMode="auto">
          <a:xfrm>
            <a:off x="762000" y="2667000"/>
            <a:ext cx="1905000" cy="2057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5905500"/>
            <a:ext cx="81153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3733800" y="1371600"/>
            <a:ext cx="5067300" cy="4610100"/>
            <a:chOff x="3733800" y="1371600"/>
            <a:chExt cx="5067300" cy="4610100"/>
          </a:xfrm>
        </p:grpSpPr>
        <p:pic>
          <p:nvPicPr>
            <p:cNvPr id="6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81800" y="2590800"/>
              <a:ext cx="2019300" cy="3390900"/>
            </a:xfrm>
            <a:prstGeom prst="rect">
              <a:avLst/>
            </a:prstGeom>
            <a:noFill/>
          </p:spPr>
        </p:pic>
        <p:pic>
          <p:nvPicPr>
            <p:cNvPr id="7" name="Picture 8" descr="D:\Users\GrandCross\Desktop\Transparant Bahan Ajar\gelas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733800" y="2514600"/>
              <a:ext cx="2019300" cy="33909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4191000" y="1371600"/>
              <a:ext cx="107433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  <a:endParaRPr lang="id-ID" sz="96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315200" y="1371600"/>
              <a:ext cx="1005403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960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  <a:endParaRPr lang="id-ID" sz="96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Dapatkah Algoritma Tanpa Input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Producing Random Number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– masalah tertentu dengan input statis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berhenti setelah sejumlah langkah terbatas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Setiap langkah harus terdefenisi tepat dan terurut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input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boleh memiliki nol atau lebih output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harus efektif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 Programming pada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8674" name="Picture 2" descr="Matrix Code Wallpaper 24394wa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95400"/>
            <a:ext cx="8382000" cy="523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90600" y="1371600"/>
            <a:ext cx="7515225" cy="102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09600" y="2438400"/>
            <a:ext cx="79287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8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{10, 3, 8, 5, 9, 2, 7, 1, 4, 6}</a:t>
            </a:r>
            <a:endParaRPr lang="id-ID" sz="4800"/>
          </a:p>
        </p:txBody>
      </p:sp>
      <p:sp>
        <p:nvSpPr>
          <p:cNvPr id="6" name="Rectangle 5"/>
          <p:cNvSpPr/>
          <p:nvPr/>
        </p:nvSpPr>
        <p:spPr>
          <a:xfrm>
            <a:off x="609600" y="3352800"/>
            <a:ext cx="17636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480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 = 10</a:t>
            </a:r>
            <a:endParaRPr lang="id-ID" sz="4800"/>
          </a:p>
        </p:txBody>
      </p:sp>
      <p:pic>
        <p:nvPicPr>
          <p:cNvPr id="39938" name="Picture 2" descr="http://www.indogamers.com/system/upload/media/pictures/5048320e59b9f1346908686tooeasy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3886200"/>
            <a:ext cx="2981325" cy="2533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&amp; Programming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731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id-ID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 = {20, 13, 19, 505, 79, 33, 67, 1, 4, 6, .... , 8781}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2362200"/>
            <a:ext cx="2840842" cy="8309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id-ID" sz="48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 = 10.000</a:t>
            </a:r>
            <a:endParaRPr kumimoji="0" lang="id-ID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3" name="Picture 1" descr="D:\Users\GrandCross\Desktop\Transparant Bahan Ajar\TooH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59212"/>
            <a:ext cx="3702026" cy="2998788"/>
          </a:xfrm>
          <a:prstGeom prst="rect">
            <a:avLst/>
          </a:prstGeom>
          <a:noFill/>
        </p:spPr>
      </p:pic>
      <p:pic>
        <p:nvPicPr>
          <p:cNvPr id="8" name="Picture 1" descr="D:\Users\GrandCross\Desktop\Transparant Bahan Ajar\Process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800600"/>
            <a:ext cx="2070018" cy="1781509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4400" y="5029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vs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Programming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Memanfaatkan kekuatan komputasi untuk menyelesaikan masalah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perlu ditranslasi ke bahasa yang dimengerti oleh komputer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http://www.abc.net.au/tv/lawrence/cube/img/Rubiks-Cube3-STEP4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1981200"/>
            <a:ext cx="3200400" cy="2069593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8600" y="1219200"/>
            <a:ext cx="3200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581400"/>
            <a:ext cx="3352800" cy="209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95800" y="3048000"/>
            <a:ext cx="4953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Program</a:t>
            </a:r>
            <a:endParaRPr kumimoji="0" lang="id-ID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2052942">
            <a:off x="3730734" y="2979220"/>
            <a:ext cx="1741832" cy="955198"/>
          </a:xfrm>
          <a:prstGeom prst="rightArrow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8000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7000">
                <a:srgbClr val="000082"/>
              </a:gs>
              <a:gs pos="100000">
                <a:srgbClr val="0047FF"/>
              </a:gs>
            </a:gsLst>
            <a:lin ang="11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5791200"/>
            <a:ext cx="7239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Algoritma</a:t>
            </a:r>
            <a:r>
              <a:rPr kumimoji="0" lang="id-ID" sz="4400" b="0" i="0" u="none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yang ditulis dalam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400" b="1" i="0" u="sng" strike="noStrike" kern="1200" cap="none" spc="0" normalizeH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bahasa komputer / pemrograman</a:t>
            </a:r>
            <a:endParaRPr kumimoji="0" lang="id-ID" sz="4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Bedasarkan “kemanusiawian” bahasa pemrograman terbagi dua : 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Low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Assembly, OPCODE</a:t>
            </a:r>
          </a:p>
          <a:p>
            <a:r>
              <a:rPr lang="id-ID" b="1" smtClean="0">
                <a:latin typeface="Times New Roman" pitchFamily="18" charset="0"/>
                <a:cs typeface="Times New Roman" pitchFamily="18" charset="0"/>
              </a:rPr>
              <a:t>High – Level Programming Language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Pascal, Ada, Cobol, Basic, Fortran, C, C++, </a:t>
            </a:r>
            <a:r>
              <a:rPr lang="id-ID" b="1" u="sng" smtClean="0">
                <a:latin typeface="Times New Roman" pitchFamily="18" charset="0"/>
                <a:cs typeface="Times New Roman" pitchFamily="18" charset="0"/>
              </a:rPr>
              <a:t>Python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Pengantar Algoritma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Menerapkan Algoritma untuk menyelesaikan permasalahan dengan menggunakan bahasa pemrograman tertentu.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id-ID" sz="1800" b="1" smtClean="0">
                <a:latin typeface="Times New Roman" pitchFamily="18" charset="0"/>
                <a:cs typeface="Times New Roman" pitchFamily="18" charset="0"/>
              </a:rPr>
              <a:t>Perhatian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 :  Dalam matakuliah ini,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Python hanya merupakan alat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kita </a:t>
            </a:r>
            <a:r>
              <a:rPr lang="id-ID" sz="1800" b="1" u="sng" smtClean="0">
                <a:latin typeface="Times New Roman" pitchFamily="18" charset="0"/>
                <a:cs typeface="Times New Roman" pitchFamily="18" charset="0"/>
              </a:rPr>
              <a:t>bukan mempelajari bahasa Python secara spesifik</a:t>
            </a:r>
            <a:r>
              <a:rPr lang="id-ID" sz="1800" smtClean="0">
                <a:latin typeface="Times New Roman" pitchFamily="18" charset="0"/>
                <a:cs typeface="Times New Roman" pitchFamily="18" charset="0"/>
              </a:rPr>
              <a:t>, tetapi </a:t>
            </a:r>
            <a:r>
              <a:rPr lang="id-ID" sz="1800" u="sng" smtClean="0">
                <a:latin typeface="Times New Roman" pitchFamily="18" charset="0"/>
                <a:cs typeface="Times New Roman" pitchFamily="18" charset="0"/>
              </a:rPr>
              <a:t>menggunakan Python untuk menerapkan berbagai algoritma.</a:t>
            </a:r>
          </a:p>
          <a:p>
            <a:pPr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ktop PC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3886200"/>
            <a:ext cx="5429250" cy="3209926"/>
          </a:xfrm>
          <a:prstGeom prst="rect">
            <a:avLst/>
          </a:prstGeom>
          <a:noFill/>
        </p:spPr>
      </p:pic>
      <p:pic>
        <p:nvPicPr>
          <p:cNvPr id="1028" name="Picture 4" descr="http://g-ecx.images-amazon.com/images/G/01/electronics/toshiba/toshiba-12q4-S875-main-anglewin8-bluray-lg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71975" y="228600"/>
            <a:ext cx="4772025" cy="3278604"/>
          </a:xfrm>
          <a:prstGeom prst="rect">
            <a:avLst/>
          </a:prstGeom>
          <a:noFill/>
        </p:spPr>
      </p:pic>
      <p:pic>
        <p:nvPicPr>
          <p:cNvPr id="1030" name="Picture 6" descr="http://cdn.thedroidguy.com/wp-content/uploads/2014/02/Samsung-Galaxy-S4.jpg?61731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952" r="22370" b="1917"/>
          <a:stretch>
            <a:fillRect/>
          </a:stretch>
        </p:blipFill>
        <p:spPr bwMode="auto">
          <a:xfrm rot="20674753">
            <a:off x="1282807" y="178864"/>
            <a:ext cx="1752600" cy="30082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: </a:t>
            </a:r>
            <a:br>
              <a:rPr lang="id-ID" smtClean="0">
                <a:latin typeface="Times New Roman" pitchFamily="18" charset="0"/>
                <a:cs typeface="Times New Roman" pitchFamily="18" charset="0"/>
              </a:rPr>
            </a:br>
            <a:r>
              <a:rPr lang="id-ID" smtClean="0">
                <a:latin typeface="Times New Roman" pitchFamily="18" charset="0"/>
                <a:cs typeface="Times New Roman" pitchFamily="18" charset="0"/>
              </a:rPr>
              <a:t> Instalasi / Penggunaan Python Dasar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Instalasi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IDE IDLE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Menggunakan Command Prompt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Verifikasi dengan Hello World 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Demo Swapping (Input Proses Ouput sederhana, lebih detail di pertemuan kedua)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Apa saja yang ada di dalam Perangkat – perangkat tersebut ? 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Sistem Operasi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Perangkat Lunak Spesifik / Produktifitas</a:t>
            </a:r>
            <a:endParaRPr lang="id-ID">
              <a:latin typeface="Times New Roman" pitchFamily="18" charset="0"/>
              <a:cs typeface="Times New Roman" pitchFamily="18" charset="0"/>
            </a:endParaRP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Game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Utilitas</a:t>
            </a:r>
          </a:p>
          <a:p>
            <a:endParaRPr lang="id-ID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Bagaimana mereka dibuat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Program</a:t>
            </a:r>
            <a:r>
              <a:rPr lang="id-ID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pada dasarnya dibuat untuk menyelesaikan masalah tertentu.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terdiri dari banyak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Algoritma</a:t>
            </a:r>
            <a:r>
              <a:rPr lang="id-ID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Algoritma ditujukan untuk menyelesaikan </a:t>
            </a:r>
            <a:r>
              <a:rPr lang="id-ID" b="1" i="1" smtClean="0">
                <a:latin typeface="Times New Roman" pitchFamily="18" charset="0"/>
                <a:cs typeface="Times New Roman" pitchFamily="18" charset="0"/>
              </a:rPr>
              <a:t>Masalah</a:t>
            </a:r>
          </a:p>
          <a:p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Program, Algoritma, Masalah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Program : Game Poker</a:t>
            </a:r>
          </a:p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: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Pengacakan Kartu.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Pembagian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Kemenangan Kartu . Algoritma : ? </a:t>
            </a:r>
          </a:p>
          <a:p>
            <a:pPr lvl="1"/>
            <a:r>
              <a:rPr lang="id-ID" smtClean="0">
                <a:latin typeface="Times New Roman" pitchFamily="18" charset="0"/>
                <a:cs typeface="Times New Roman" pitchFamily="18" charset="0"/>
              </a:rPr>
              <a:t>AI Menang . Algoritma :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Sebuah tumpukan voucher dengan nomor seri berurutan dari 1-10 akan diurutkan secara bertingkat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3505200"/>
            <a:ext cx="820102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Diantara nama peserta Ujian ini, ingin dicari apakah 141112020 merupakan peserta ujian?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2200" y="3048000"/>
            <a:ext cx="47915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mtClean="0">
                <a:latin typeface="Times New Roman" pitchFamily="18" charset="0"/>
                <a:cs typeface="Times New Roman" pitchFamily="18" charset="0"/>
              </a:rPr>
              <a:t>Masalah Kehidupan Sehari - Hari</a:t>
            </a:r>
            <a:endParaRPr lang="id-ID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ctr">
              <a:buNone/>
            </a:pPr>
            <a:r>
              <a:rPr lang="id-ID" smtClean="0">
                <a:latin typeface="Times New Roman" pitchFamily="18" charset="0"/>
                <a:cs typeface="Times New Roman" pitchFamily="18" charset="0"/>
              </a:rPr>
              <a:t>Berikut adalah inisial nama – nama pejabat yang ingin dicari yang mana yang memiliki kekayaan paling tinggi </a:t>
            </a:r>
          </a:p>
          <a:p>
            <a:pPr marL="514350" indent="-514350">
              <a:buAutoNum type="arabicPeriod"/>
            </a:pPr>
            <a:endParaRPr lang="id-ID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None/>
            </a:pPr>
            <a:endParaRPr lang="id-ID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3276600"/>
            <a:ext cx="537760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603</Words>
  <Application>Microsoft Office PowerPoint</Application>
  <PresentationFormat>On-screen Show (4:3)</PresentationFormat>
  <Paragraphs>122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Pengenalan  Algoritma</vt:lpstr>
      <vt:lpstr>Pembahasan</vt:lpstr>
      <vt:lpstr>Slide 3</vt:lpstr>
      <vt:lpstr>Apa saja yang ada di dalam Perangkat – perangkat tersebut ? </vt:lpstr>
      <vt:lpstr>Program, Algoritma, Masalah</vt:lpstr>
      <vt:lpstr>Program, Algoritma, Masalah</vt:lpstr>
      <vt:lpstr>Masalah Kehidupan Sehari - Hari</vt:lpstr>
      <vt:lpstr>Masalah Kehidupan Sehari - Hari</vt:lpstr>
      <vt:lpstr>Masalah Kehidupan Sehari - Hari</vt:lpstr>
      <vt:lpstr>Solusi Masalah I</vt:lpstr>
      <vt:lpstr>Solusi Masalah II</vt:lpstr>
      <vt:lpstr>Solusi Masalah III</vt:lpstr>
      <vt:lpstr>Masalah &amp; Solusi</vt:lpstr>
      <vt:lpstr>ALGORITMA</vt:lpstr>
      <vt:lpstr>Algoritma</vt:lpstr>
      <vt:lpstr>Algoritma :  Menukar Isi Dalam Gelas</vt:lpstr>
      <vt:lpstr>Algoritma : Masalah  Input</vt:lpstr>
      <vt:lpstr>Algoritma : Solusi  Output</vt:lpstr>
      <vt:lpstr>Algoritma : Algoritma  Proses</vt:lpstr>
      <vt:lpstr>Kapan Algoritma Selesai &amp; Berhenti ? </vt:lpstr>
      <vt:lpstr>Dapatkah Algoritma Tanpa Input ? </vt:lpstr>
      <vt:lpstr>Algoritma</vt:lpstr>
      <vt:lpstr>Peran Programming pada Algoritma</vt:lpstr>
      <vt:lpstr>Algoritma &amp; Programming </vt:lpstr>
      <vt:lpstr>Algoritma &amp; Programming </vt:lpstr>
      <vt:lpstr>Programming</vt:lpstr>
      <vt:lpstr>Program</vt:lpstr>
      <vt:lpstr>Program</vt:lpstr>
      <vt:lpstr>Pengantar Algoritma</vt:lpstr>
      <vt:lpstr>Demo :   Instalasi / Penggunaan Python Dasar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 Algoritma</dc:title>
  <dc:creator>GrandCross</dc:creator>
  <cp:lastModifiedBy>GrandCross</cp:lastModifiedBy>
  <cp:revision>85</cp:revision>
  <dcterms:created xsi:type="dcterms:W3CDTF">2014-08-25T10:15:03Z</dcterms:created>
  <dcterms:modified xsi:type="dcterms:W3CDTF">2014-08-27T07:57:35Z</dcterms:modified>
</cp:coreProperties>
</file>